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sldIdLst>
    <p:sldId id="287" r:id="rId3"/>
    <p:sldId id="286" r:id="rId4"/>
    <p:sldId id="308" r:id="rId5"/>
    <p:sldId id="309" r:id="rId6"/>
    <p:sldId id="327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2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lSlideMaster.Title SlideFooter" descr="Classification: Confidential Contains PII: No">
            <a:extLst>
              <a:ext uri="{FF2B5EF4-FFF2-40B4-BE49-F238E27FC236}">
                <a16:creationId xmlns:a16="http://schemas.microsoft.com/office/drawing/2014/main" id="{8245554C-C16B-A5F1-1280-A6D8E7CB2562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09201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lSlideMaster.Title and Vertical TextFooter" descr="Classification: Confidential Contains PII: No">
            <a:extLst>
              <a:ext uri="{FF2B5EF4-FFF2-40B4-BE49-F238E27FC236}">
                <a16:creationId xmlns:a16="http://schemas.microsoft.com/office/drawing/2014/main" id="{3A06210D-58DB-6018-520D-7517D6618304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833666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lSlideMaster.Vertical Title and TextFooter" descr="Classification: Confidential Contains PII: No">
            <a:extLst>
              <a:ext uri="{FF2B5EF4-FFF2-40B4-BE49-F238E27FC236}">
                <a16:creationId xmlns:a16="http://schemas.microsoft.com/office/drawing/2014/main" id="{FAF7F046-B6FE-4989-7F67-7A954E283D69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5320225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lSlideMaster.Title and ContentFooter" descr="Classification: Confidential Contains PII: No">
            <a:extLst>
              <a:ext uri="{FF2B5EF4-FFF2-40B4-BE49-F238E27FC236}">
                <a16:creationId xmlns:a16="http://schemas.microsoft.com/office/drawing/2014/main" id="{119D44C2-C93C-1D08-09BC-FF2B724568EA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7926623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lSlideMaster.Section HeaderFooter" descr="Classification: Confidential Contains PII: No">
            <a:extLst>
              <a:ext uri="{FF2B5EF4-FFF2-40B4-BE49-F238E27FC236}">
                <a16:creationId xmlns:a16="http://schemas.microsoft.com/office/drawing/2014/main" id="{A1B29685-2E77-B03E-BB19-5E62AA5D32FC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544627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lSlideMaster.Two ContentFooter" descr="Classification: Confidential Contains PII: No">
            <a:extLst>
              <a:ext uri="{FF2B5EF4-FFF2-40B4-BE49-F238E27FC236}">
                <a16:creationId xmlns:a16="http://schemas.microsoft.com/office/drawing/2014/main" id="{D35FF829-BD79-6D11-BFF6-A43F36EE8E5C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468634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lSlideMaster.ComparisonFooter" descr="Classification: Confidential Contains PII: No">
            <a:extLst>
              <a:ext uri="{FF2B5EF4-FFF2-40B4-BE49-F238E27FC236}">
                <a16:creationId xmlns:a16="http://schemas.microsoft.com/office/drawing/2014/main" id="{6566C278-DE61-693C-25A6-8F9F66570160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0732687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lSlideMaster.Title OnlyFooter" descr="Classification: Confidential Contains PII: No">
            <a:extLst>
              <a:ext uri="{FF2B5EF4-FFF2-40B4-BE49-F238E27FC236}">
                <a16:creationId xmlns:a16="http://schemas.microsoft.com/office/drawing/2014/main" id="{111CA950-BEA8-C4D4-69AE-CE46A6DCB110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311062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lSlideMaster.BlankFooter" descr="Classification: Confidential Contains PII: No">
            <a:extLst>
              <a:ext uri="{FF2B5EF4-FFF2-40B4-BE49-F238E27FC236}">
                <a16:creationId xmlns:a16="http://schemas.microsoft.com/office/drawing/2014/main" id="{695187D1-FD47-8E57-44B4-0F8FAC022A47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043611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lSlideMaster.Content with CaptionFooter" descr="Classification: Confidential Contains PII: No">
            <a:extLst>
              <a:ext uri="{FF2B5EF4-FFF2-40B4-BE49-F238E27FC236}">
                <a16:creationId xmlns:a16="http://schemas.microsoft.com/office/drawing/2014/main" id="{986352A4-753D-DEE5-AE89-93B1D0DBEC8E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277799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lSlideMaster.Picture with CaptionFooter" descr="Classification: Confidential Contains PII: No">
            <a:extLst>
              <a:ext uri="{FF2B5EF4-FFF2-40B4-BE49-F238E27FC236}">
                <a16:creationId xmlns:a16="http://schemas.microsoft.com/office/drawing/2014/main" id="{04D8503E-E181-7BE3-8AE6-FBC641CBCCCB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294996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F7A37-510E-49DF-BEB5-237200AFCBE0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51986DA-B8A4-439E-8F81-BFB5A2F879F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67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8083-85D6-31EA-0031-1C577E12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Comic Sans MS" panose="030F0702030302020204" pitchFamily="66" charset="0"/>
              </a:rPr>
              <a:t>Excel final assessment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31131-BA46-D7F4-0F96-FB460D643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521" y="4479629"/>
            <a:ext cx="3719334" cy="10492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/>
              <a:t>Bertina S</a:t>
            </a:r>
          </a:p>
          <a:p>
            <a:pPr marL="0" indent="0">
              <a:buNone/>
            </a:pPr>
            <a:r>
              <a:rPr lang="en-IN" sz="2400" b="1" dirty="0"/>
              <a:t>Employee ID - 4270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F0163-E98B-22C6-E306-9D0C11D513AC}"/>
              </a:ext>
            </a:extLst>
          </p:cNvPr>
          <p:cNvSpPr txBox="1"/>
          <p:nvPr/>
        </p:nvSpPr>
        <p:spPr>
          <a:xfrm>
            <a:off x="1493256" y="4890557"/>
            <a:ext cx="951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Formula: </a:t>
            </a:r>
          </a:p>
          <a:p>
            <a:r>
              <a:rPr lang="en-IN" b="1" dirty="0"/>
              <a:t>Steps involved:</a:t>
            </a:r>
          </a:p>
          <a:p>
            <a:r>
              <a:rPr lang="en-IN" b="1" dirty="0"/>
              <a:t>Insights: </a:t>
            </a:r>
          </a:p>
        </p:txBody>
      </p:sp>
    </p:spTree>
    <p:extLst>
      <p:ext uri="{BB962C8B-B14F-4D97-AF65-F5344CB8AC3E}">
        <p14:creationId xmlns:p14="http://schemas.microsoft.com/office/powerpoint/2010/main" val="2799278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C603-6109-221D-8909-640708697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8742-5D5D-6905-82A5-930BDA9F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497861" cy="668681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QUESTION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113A0-B164-32DC-FD70-F08FEBFBAA5C}"/>
              </a:ext>
            </a:extLst>
          </p:cNvPr>
          <p:cNvSpPr txBox="1"/>
          <p:nvPr/>
        </p:nvSpPr>
        <p:spPr>
          <a:xfrm>
            <a:off x="1336040" y="3827040"/>
            <a:ext cx="951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Formula: </a:t>
            </a:r>
            <a:r>
              <a:rPr lang="en-IN" dirty="0"/>
              <a:t>ctrl + shift + L was used to filter top 5 videos based on views.	</a:t>
            </a:r>
            <a:endParaRPr lang="en-IN" b="1" dirty="0"/>
          </a:p>
          <a:p>
            <a:r>
              <a:rPr lang="en-IN" b="1" dirty="0"/>
              <a:t>Steps involved: </a:t>
            </a:r>
            <a:r>
              <a:rPr lang="en-IN" dirty="0"/>
              <a:t>filtering and then using top 5.</a:t>
            </a:r>
            <a:endParaRPr lang="en-IN" b="1" dirty="0"/>
          </a:p>
          <a:p>
            <a:r>
              <a:rPr lang="en-IN" b="1" dirty="0"/>
              <a:t>Insights: </a:t>
            </a:r>
            <a:r>
              <a:rPr lang="en-IN" dirty="0" err="1"/>
              <a:t>Youtube’s</a:t>
            </a:r>
            <a:r>
              <a:rPr lang="en-IN" dirty="0"/>
              <a:t> rewind was the most viewed.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664F4-9644-AB7B-93C9-2349489E6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7" r="45172" b="57242"/>
          <a:stretch/>
        </p:blipFill>
        <p:spPr>
          <a:xfrm>
            <a:off x="1336040" y="2454126"/>
            <a:ext cx="9815036" cy="10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2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080D9-2D04-B586-91EB-7CFDE41C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0F4E7FB-AE46-1C09-8809-0213FA29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467C9-848A-0A01-B23A-316450497C29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Formula: </a:t>
            </a:r>
            <a:r>
              <a:rPr lang="en-US" dirty="0"/>
              <a:t>pivot table used.</a:t>
            </a: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Steps involved: </a:t>
            </a:r>
            <a:r>
              <a:rPr lang="en-US" dirty="0"/>
              <a:t>grouping rows based on year and values -&gt; views, likes and comments.</a:t>
            </a: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Insights: </a:t>
            </a:r>
            <a:r>
              <a:rPr lang="en-US" dirty="0"/>
              <a:t>we can infer that the views, likes and comments have increased drastically in the year 2018 as compared with 2017.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68323-8CED-8348-51E8-BE670BA42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22" r="67069" b="24138"/>
          <a:stretch/>
        </p:blipFill>
        <p:spPr>
          <a:xfrm>
            <a:off x="6094411" y="1460848"/>
            <a:ext cx="4960442" cy="3350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9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4EAFE-9878-6A09-4491-3AA6790F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750412-3C71-3CC1-3A6C-B42C2577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70C87-BA35-D095-EE08-27AD7B11AC88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Formula: </a:t>
            </a:r>
            <a:r>
              <a:rPr lang="en-US" dirty="0"/>
              <a:t>GETPIVOTDATA("views",$A$3,"Years (</a:t>
            </a:r>
            <a:r>
              <a:rPr lang="en-US"/>
              <a:t>publish_date</a:t>
            </a:r>
            <a:r>
              <a:rPr lang="en-US" dirty="0"/>
              <a:t>)",2017)/GETPIVOTDATA("views",$A$3,"Years (</a:t>
            </a:r>
            <a:r>
              <a:rPr lang="en-US"/>
              <a:t>publish_date</a:t>
            </a:r>
            <a:r>
              <a:rPr lang="en-US" dirty="0"/>
              <a:t>)",2018)</a:t>
            </a: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Steps involved: </a:t>
            </a:r>
            <a:r>
              <a:rPr lang="en-US"/>
              <a:t>pivot table, sum of views of 2017/ sum of views of 2018 will give me the retention which is 32%.</a:t>
            </a:r>
            <a:endParaRPr lang="en-US" b="1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Insights: </a:t>
            </a:r>
            <a:r>
              <a:rPr lang="en-US"/>
              <a:t>Around 32 % of customer retention is found.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83D3E-9C48-EDAB-5C65-B59E5EECD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41" r="21917" b="47401"/>
          <a:stretch/>
        </p:blipFill>
        <p:spPr>
          <a:xfrm>
            <a:off x="6094411" y="2650727"/>
            <a:ext cx="4960442" cy="970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3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36622-12AB-C68F-F39B-2ABA58D9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DC36774-094D-239A-B768-607C80EE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50FA2-D162-A822-8A72-A16F940388B0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Formula: </a:t>
            </a:r>
            <a:r>
              <a:rPr lang="en-US"/>
              <a:t>IFS(G7&gt;=10000,10,G7&gt;=100000,100,G7&lt;10000,0)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Assumption : </a:t>
            </a:r>
            <a:r>
              <a:rPr lang="en-US"/>
              <a:t>for revenue I’ve considered if views is less than 10000-&gt;0, greater than or equal to 10000 -&gt; 10 and if it exceeds 100000 -&gt; 100.</a:t>
            </a:r>
            <a:endParaRPr lang="en-US" b="1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Steps involved: </a:t>
            </a:r>
            <a:r>
              <a:rPr lang="en-US"/>
              <a:t>pivot table, </a:t>
            </a:r>
            <a:endParaRPr lang="en-US" b="1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Insights: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03A90-ED9B-9BB2-964C-402AB854E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28" r="65086" b="15250"/>
          <a:stretch/>
        </p:blipFill>
        <p:spPr>
          <a:xfrm>
            <a:off x="6094411" y="1740840"/>
            <a:ext cx="4960442" cy="27902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8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802EC-30B3-D02D-D52A-76BDB1200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44DB11-EA2C-3667-F674-063329B0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53C13-505A-CD9F-EE8B-F37D6615A1BF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Formula: </a:t>
            </a:r>
            <a:r>
              <a:rPr lang="en-US" dirty="0"/>
              <a:t>pivot table</a:t>
            </a: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Steps involved: </a:t>
            </a:r>
            <a:r>
              <a:rPr lang="en-US" dirty="0"/>
              <a:t>rows are having the categories and comments are summed up on the values side.</a:t>
            </a: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Insights: </a:t>
            </a:r>
            <a:r>
              <a:rPr lang="en-US" dirty="0"/>
              <a:t>comments summed up to be zero.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989D27-F136-F97E-62FE-499D9984A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2" r="74483" b="31647"/>
          <a:stretch/>
        </p:blipFill>
        <p:spPr>
          <a:xfrm>
            <a:off x="6094411" y="1740840"/>
            <a:ext cx="4960442" cy="27902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76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2FC1A7-EB8E-632D-75A8-B21E9961E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D0DB8C6-9434-0FBD-B04B-EA9DF4DC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14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DF5EF-672C-45F0-BF51-945234AEB693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Formula: </a:t>
            </a:r>
            <a:r>
              <a:rPr lang="en-US" dirty="0"/>
              <a:t>pivot table</a:t>
            </a: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Steps involved: </a:t>
            </a:r>
            <a:r>
              <a:rPr lang="en-US" dirty="0"/>
              <a:t>row-&gt; category, values -&gt; sum of likes and dislikes. </a:t>
            </a:r>
            <a:br>
              <a:rPr lang="en-US" dirty="0"/>
            </a:br>
            <a:r>
              <a:rPr lang="en-US" dirty="0"/>
              <a:t>Click on log scale for better analysis.</a:t>
            </a: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Insights: </a:t>
            </a:r>
            <a:r>
              <a:rPr lang="en-US" dirty="0"/>
              <a:t>the dislikes are very less as compared with the likes.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BF20E-3220-D133-223E-77FAE93E2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" t="34330" r="34224" b="23372"/>
          <a:stretch/>
        </p:blipFill>
        <p:spPr>
          <a:xfrm>
            <a:off x="6094411" y="1740840"/>
            <a:ext cx="4960442" cy="27902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071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A8BF9-9703-5AC3-312C-52EA0A154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C11F-5D60-7B37-5A9A-F8B4F1F8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497861" cy="668681"/>
          </a:xfrm>
        </p:spPr>
        <p:txBody>
          <a:bodyPr/>
          <a:lstStyle/>
          <a:p>
            <a:r>
              <a:rPr lang="en-IN">
                <a:latin typeface="Comic Sans MS" panose="030F0702030302020204" pitchFamily="66" charset="0"/>
              </a:rPr>
              <a:t>QUESTION 15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49C97-0E09-4582-A3B3-033866E432A6}"/>
              </a:ext>
            </a:extLst>
          </p:cNvPr>
          <p:cNvSpPr txBox="1"/>
          <p:nvPr/>
        </p:nvSpPr>
        <p:spPr>
          <a:xfrm>
            <a:off x="1493256" y="4890557"/>
            <a:ext cx="951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Formula: </a:t>
            </a:r>
            <a:r>
              <a:rPr lang="en-IN" dirty="0"/>
              <a:t>pivot table</a:t>
            </a:r>
            <a:endParaRPr lang="en-IN" b="1" dirty="0"/>
          </a:p>
          <a:p>
            <a:r>
              <a:rPr lang="en-IN" b="1" dirty="0"/>
              <a:t>Steps involved: </a:t>
            </a:r>
            <a:r>
              <a:rPr lang="en-IN" dirty="0"/>
              <a:t>row, likes, dislikes are dragged into the pivot table.</a:t>
            </a:r>
            <a:endParaRPr lang="en-IN" b="1" dirty="0"/>
          </a:p>
          <a:p>
            <a:r>
              <a:rPr lang="en-IN" b="1" dirty="0"/>
              <a:t>Insights: </a:t>
            </a:r>
            <a:r>
              <a:rPr lang="en-IN" dirty="0"/>
              <a:t>the number of dislikes are significantly less than the number of likes in each category.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72E76-D85F-1CDB-9BF1-4B2F0DB32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31" r="30690" b="21992"/>
          <a:stretch/>
        </p:blipFill>
        <p:spPr>
          <a:xfrm>
            <a:off x="1334814" y="1605326"/>
            <a:ext cx="8450317" cy="31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08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D1142-56D0-C43E-5213-AC890B85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BC59-57C9-005A-0691-5746F4C8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497861" cy="668681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QUESTION 16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CB3EB-313F-8766-8804-4C1500BE2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3793" y="2490952"/>
            <a:ext cx="2121061" cy="2975393"/>
          </a:xfrm>
        </p:spPr>
        <p:txBody>
          <a:bodyPr/>
          <a:lstStyle/>
          <a:p>
            <a:r>
              <a:rPr lang="en-IN" dirty="0"/>
              <a:t>Insights: Uttar Pradesh has the highest views.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41E340-80B9-6F01-7D0A-AEB5C17F0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37" r="24138" b="14023"/>
          <a:stretch/>
        </p:blipFill>
        <p:spPr>
          <a:xfrm>
            <a:off x="1451580" y="1901727"/>
            <a:ext cx="7051290" cy="28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7177-C27D-649E-5112-EF85AFD85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D1CA-8C9B-1BC9-1516-ED08D676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497861" cy="668681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QUESTION 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3283-31FD-1D37-D233-3EA72C9A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55" y="4797664"/>
            <a:ext cx="9677999" cy="668681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Insights:  The outlier is Sikkim here. We can figure out the outliers by using the formula =skew()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152A3-FAD5-65B7-7051-EF6D542D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" t="36015" r="30431" b="24751"/>
          <a:stretch/>
        </p:blipFill>
        <p:spPr>
          <a:xfrm>
            <a:off x="1514641" y="1891861"/>
            <a:ext cx="8292662" cy="26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2EF05-DA50-5AB0-7441-22D6D465E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B925-D6F3-EA9A-531E-4B089EEA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497861" cy="668681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QUESTION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ED68-6459-8976-34C6-433B16916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204" y="5021692"/>
            <a:ext cx="9603275" cy="3450613"/>
          </a:xfrm>
        </p:spPr>
        <p:txBody>
          <a:bodyPr/>
          <a:lstStyle/>
          <a:p>
            <a:r>
              <a:rPr lang="en-IN" dirty="0"/>
              <a:t>I’ve filtered the likes and dislikes for particular channels alone. The likes are more than the dislikes.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1AA8D-4FA0-4021-1EB5-388F822DD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9" t="27280" r="1982" b="22405"/>
          <a:stretch/>
        </p:blipFill>
        <p:spPr>
          <a:xfrm>
            <a:off x="1261241" y="1473200"/>
            <a:ext cx="9869214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52EAB4-CEB3-51E4-FDD4-ACB48469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C0FED-0CC4-BD0B-6C1C-D1CA6A06AAD9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Formula: </a:t>
            </a:r>
            <a:r>
              <a:rPr lang="en-US"/>
              <a:t>COUNTBLANK(A5:P597)</a:t>
            </a:r>
            <a:br>
              <a:rPr lang="en-US"/>
            </a:br>
            <a:r>
              <a:rPr lang="en-US" b="1"/>
              <a:t>Steps involved: </a:t>
            </a:r>
            <a:r>
              <a:rPr lang="en-US"/>
              <a:t>Remove duplicate can be found in data &gt; data tools &gt; remove duplicate.</a:t>
            </a:r>
            <a:br>
              <a:rPr lang="en-US"/>
            </a:br>
            <a:r>
              <a:rPr lang="en-US"/>
              <a:t>To find out the cells which has missing data the above formula isblank() was used.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Insights: </a:t>
            </a:r>
            <a:r>
              <a:rPr lang="en-US"/>
              <a:t>There was </a:t>
            </a:r>
            <a:r>
              <a:rPr lang="en-US" i="1"/>
              <a:t>no duplicate or missing data</a:t>
            </a:r>
            <a:r>
              <a:rPr lang="en-US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3AA55-8B91-8C9F-8FD4-3B420B0D5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35" t="28505" r="43707" b="44368"/>
          <a:stretch/>
        </p:blipFill>
        <p:spPr>
          <a:xfrm>
            <a:off x="6094411" y="2475807"/>
            <a:ext cx="4960442" cy="1320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8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5F709-C710-E6EC-4560-196835454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7B2D-4217-E65F-46D2-F0087348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497861" cy="668681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QUESTION 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4B6EF-4A42-D4C8-12E9-ECD6ED1A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787" r="29426" b="18901"/>
          <a:stretch/>
        </p:blipFill>
        <p:spPr>
          <a:xfrm>
            <a:off x="1221383" y="1975945"/>
            <a:ext cx="6549063" cy="241737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79FA75-DC51-4819-07C3-C9292A6D78BF}"/>
              </a:ext>
            </a:extLst>
          </p:cNvPr>
          <p:cNvSpPr txBox="1"/>
          <p:nvPr/>
        </p:nvSpPr>
        <p:spPr>
          <a:xfrm>
            <a:off x="1493256" y="4543015"/>
            <a:ext cx="951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Insights: likes are significantly less than the views.</a:t>
            </a:r>
          </a:p>
        </p:txBody>
      </p:sp>
    </p:spTree>
    <p:extLst>
      <p:ext uri="{BB962C8B-B14F-4D97-AF65-F5344CB8AC3E}">
        <p14:creationId xmlns:p14="http://schemas.microsoft.com/office/powerpoint/2010/main" val="182664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286BF-06DE-54B5-B5B0-51E427451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B04B9A-8FC9-B612-F9BE-6753DE40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20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38B0-6B71-D097-5531-DD28679CFE87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Insights: the retention rate is 32%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Formula: pivot table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Steps involved: insert &gt; pivot table &gt; drag and drop publish date in row and count in value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615478-A86F-5213-481E-9ABC38700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1" y="1740840"/>
            <a:ext cx="4960442" cy="27902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30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79851-7CB8-D2FF-E459-79C103563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2D584C-57D6-9944-058C-32D001E0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434CD-DE6E-C9A3-F0E4-B1223B592105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Formula: </a:t>
            </a:r>
            <a:r>
              <a:rPr lang="en-US"/>
              <a:t>AVERAGE(D2:D593)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Steps involved: </a:t>
            </a:r>
            <a:r>
              <a:rPr lang="en-US"/>
              <a:t>taking the average of the days in between publish date and it becoming trending will give us the average time gap which in this case is 2.22 days.</a:t>
            </a:r>
            <a:endParaRPr lang="en-US" b="1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Insights: </a:t>
            </a:r>
            <a:r>
              <a:rPr lang="en-US"/>
              <a:t>In average, for a video to become trending it takes a </a:t>
            </a:r>
            <a:r>
              <a:rPr lang="en-US" i="1"/>
              <a:t>little over 2 days.</a:t>
            </a:r>
            <a:endParaRPr lang="en-US" b="1" i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E3ED2-1300-2E15-ABBF-067B697DB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3" t="26223" r="36917" b="45926"/>
          <a:stretch/>
        </p:blipFill>
        <p:spPr>
          <a:xfrm>
            <a:off x="6094411" y="2295843"/>
            <a:ext cx="4960442" cy="1680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13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8F323-F64B-89FE-0BFE-298A82FD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3EB582-2835-2FFE-EA85-980AB0ABD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C2CA-EC3D-B05F-AC52-067895BC0898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Formula: </a:t>
            </a:r>
            <a:r>
              <a:rPr lang="en-US"/>
              <a:t>UNIQUE('YouTube data'!Q:Q)</a:t>
            </a:r>
            <a:br>
              <a:rPr lang="en-US"/>
            </a:br>
            <a:r>
              <a:rPr lang="en-US"/>
              <a:t>AVERAGEIF('YouTube data'!Q:Q,'q3'!A3,'YouTube data'!G:G)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Steps involved: </a:t>
            </a:r>
            <a:r>
              <a:rPr lang="en-US"/>
              <a:t>Done with the help of pivot table.</a:t>
            </a:r>
            <a:endParaRPr lang="en-US" b="1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Insights: </a:t>
            </a:r>
            <a:r>
              <a:rPr lang="en-US"/>
              <a:t>The engagement rate is higher for film &amp; animation in terms of likes and it is higher of autos &amp; vehicles in terms of views.</a:t>
            </a:r>
            <a:endParaRPr lang="en-US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C2A9A-790A-DB9B-2CB5-3E5019657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" t="36475" r="59224" b="34559"/>
          <a:stretch/>
        </p:blipFill>
        <p:spPr>
          <a:xfrm>
            <a:off x="6094411" y="2096581"/>
            <a:ext cx="4960442" cy="20787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1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1926D2-7696-F555-05DC-85642483F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7FF7C0-E767-989A-1E58-72778C8A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4717E-368D-D192-55C6-4CF020C88C9C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1"/>
              <a:t>Formula: </a:t>
            </a:r>
            <a:r>
              <a:rPr lang="en-US" sz="1400"/>
              <a:t>FILTER('YouTube data'!C:C,'YouTube data'!D:D=q4!I4),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/>
              <a:t>XLOOKUP(XLOOKUP(I4,'YouTube data'!D:D,'YouTube data'!E:E),Category!A:A,Category!B:B)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1"/>
              <a:t>Steps involved: </a:t>
            </a:r>
            <a:r>
              <a:rPr lang="en-US" sz="1400"/>
              <a:t>using x lookup and filter we can make the excel sheet dynamic by the above formulas. X lookup is used the first time to match the category and the second time to find the category for the above mentioned channel name.</a:t>
            </a:r>
            <a:endParaRPr lang="en-US" sz="1400" b="1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1"/>
              <a:t>Insights: </a:t>
            </a:r>
            <a:r>
              <a:rPr lang="en-US" sz="1400"/>
              <a:t>by making the excel sheet dynamic we are able to find the required categories very easily by just a few formulas.</a:t>
            </a:r>
            <a:endParaRPr lang="en-US" sz="14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91BA4E-D196-8F9D-C7F4-BFA4702AC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7" t="33104" r="31983" b="9914"/>
          <a:stretch/>
        </p:blipFill>
        <p:spPr>
          <a:xfrm>
            <a:off x="6095849" y="1853755"/>
            <a:ext cx="4960442" cy="3224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D4A51-D9DD-4DF4-AB98-9590335E5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CF0933-B955-47B2-7D6D-6DAD2321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74090-760E-7F44-9C6A-2CC97BAA53CA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Formula: </a:t>
            </a:r>
            <a:r>
              <a:rPr lang="en-US"/>
              <a:t>TEXTJOIN(" ",TRUE,C2,D2)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Steps involved: </a:t>
            </a:r>
            <a:r>
              <a:rPr lang="en-US"/>
              <a:t>used textjoin to combine two columns – title and channel title.</a:t>
            </a:r>
            <a:endParaRPr lang="en-US" b="1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Insights: </a:t>
            </a:r>
            <a:r>
              <a:rPr lang="en-US"/>
              <a:t>We can now easily identify which videos belonged to which channel to find the trending videos faster.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7474B-E711-932A-0F2B-781B19A04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0" t="25194" r="20861" b="55863"/>
          <a:stretch/>
        </p:blipFill>
        <p:spPr>
          <a:xfrm>
            <a:off x="6094411" y="2769262"/>
            <a:ext cx="4960442" cy="7334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01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63818B-11B9-6123-4E94-F78E79005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61D808-0DDB-2FC0-212D-B14BFF03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 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1F54F-E977-003A-8B7C-3C29F1DBF9C6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Formula: </a:t>
            </a:r>
            <a:r>
              <a:rPr lang="en-US"/>
              <a:t>No formula, pivot table was used.</a:t>
            </a:r>
            <a:endParaRPr lang="en-US" b="1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Steps involved: </a:t>
            </a:r>
            <a:r>
              <a:rPr lang="en-US"/>
              <a:t>rows-&gt; comments_disabled, values-&gt; average of comment_count</a:t>
            </a:r>
            <a:endParaRPr lang="en-US" b="1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Insights:</a:t>
            </a:r>
            <a:r>
              <a:rPr lang="en-US"/>
              <a:t> comments were enabled for most videos. The average comment count is 1537.</a:t>
            </a:r>
            <a:br>
              <a:rPr lang="en-US"/>
            </a:br>
            <a:r>
              <a:rPr lang="en-US"/>
              <a:t>Comments were not disabled for any video.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CF3D3-BEAF-2B12-4367-61E6341AF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" t="36475" r="71724" b="55249"/>
          <a:stretch/>
        </p:blipFill>
        <p:spPr>
          <a:xfrm>
            <a:off x="6094411" y="2698282"/>
            <a:ext cx="4960442" cy="875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583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FDC4-152F-0C64-8B90-871BCE00D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8F-9777-96BA-3598-1C713AD0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497861" cy="668681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QUESTION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74978-73C0-72EB-2580-EBF112B0A38B}"/>
              </a:ext>
            </a:extLst>
          </p:cNvPr>
          <p:cNvSpPr txBox="1"/>
          <p:nvPr/>
        </p:nvSpPr>
        <p:spPr>
          <a:xfrm>
            <a:off x="1451579" y="2021233"/>
            <a:ext cx="5169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Formula: </a:t>
            </a:r>
            <a:r>
              <a:rPr lang="en-IN" dirty="0"/>
              <a:t>No formula involved. Pivot table was used.</a:t>
            </a:r>
            <a:endParaRPr lang="en-IN" b="1" dirty="0"/>
          </a:p>
          <a:p>
            <a:r>
              <a:rPr lang="en-IN" b="1" dirty="0"/>
              <a:t>Steps involved: </a:t>
            </a:r>
            <a:r>
              <a:rPr lang="en-IN" dirty="0"/>
              <a:t>create a pivot table, right click and insert bar chart, click on add labels. </a:t>
            </a:r>
            <a:br>
              <a:rPr lang="en-IN" dirty="0"/>
            </a:br>
            <a:r>
              <a:rPr lang="en-IN" dirty="0"/>
              <a:t>For the slicer, click on insert &gt; filter &gt; slicer.</a:t>
            </a:r>
            <a:br>
              <a:rPr lang="en-IN" dirty="0"/>
            </a:br>
            <a:r>
              <a:rPr lang="en-IN" dirty="0"/>
              <a:t>In case of multiple slicers, link them all by using report connections function.</a:t>
            </a:r>
            <a:endParaRPr lang="en-IN" b="1" dirty="0"/>
          </a:p>
          <a:p>
            <a:r>
              <a:rPr lang="en-IN" b="1" dirty="0"/>
              <a:t>Insights: </a:t>
            </a:r>
            <a:r>
              <a:rPr lang="en-IN" dirty="0"/>
              <a:t>Entertainment has the most amount of view.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9ED80-4175-CE68-0A46-6CDE674D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t="33870" r="62500" b="15709"/>
          <a:stretch/>
        </p:blipFill>
        <p:spPr>
          <a:xfrm>
            <a:off x="6822514" y="1880458"/>
            <a:ext cx="4696823" cy="36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5CCA3-B3DC-6AEE-F2F2-8E106ECE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65EE-F3E8-1CF4-7D5B-E2B8FFCA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497861" cy="668681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QUESTION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BD8DA-8B5A-5649-D065-CDA78A442DE3}"/>
              </a:ext>
            </a:extLst>
          </p:cNvPr>
          <p:cNvSpPr txBox="1"/>
          <p:nvPr/>
        </p:nvSpPr>
        <p:spPr>
          <a:xfrm>
            <a:off x="1010146" y="4310343"/>
            <a:ext cx="9519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Formula: </a:t>
            </a:r>
            <a:r>
              <a:rPr lang="en-IN" dirty="0"/>
              <a:t>pivot table was used.</a:t>
            </a:r>
            <a:endParaRPr lang="en-IN" b="1" dirty="0"/>
          </a:p>
          <a:p>
            <a:r>
              <a:rPr lang="en-IN" b="1" dirty="0"/>
              <a:t>Steps involved: </a:t>
            </a:r>
            <a:r>
              <a:rPr lang="en-IN" dirty="0"/>
              <a:t>sorting was done in descending based on views for top 5 and sorting was done in ascending based on views for bottom 5.</a:t>
            </a:r>
            <a:endParaRPr lang="en-IN" b="1" dirty="0"/>
          </a:p>
          <a:p>
            <a:r>
              <a:rPr lang="en-IN" b="1" dirty="0"/>
              <a:t>Insights: </a:t>
            </a:r>
            <a:r>
              <a:rPr lang="en-IN" dirty="0"/>
              <a:t>There is a huge difference between the top 5 and bottom 5 videos based on views.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48F8B-22EC-2239-CE00-BF8849902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02" r="34397" b="52644"/>
          <a:stretch/>
        </p:blipFill>
        <p:spPr>
          <a:xfrm>
            <a:off x="1010146" y="2333551"/>
            <a:ext cx="8071944" cy="819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3ED6E-789B-3FEE-1CCE-E08E63D0AA51}"/>
              </a:ext>
            </a:extLst>
          </p:cNvPr>
          <p:cNvSpPr txBox="1"/>
          <p:nvPr/>
        </p:nvSpPr>
        <p:spPr>
          <a:xfrm>
            <a:off x="1010146" y="1944512"/>
            <a:ext cx="711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Top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3F37A-D470-DA67-0B5F-CCD7941CBE58}"/>
              </a:ext>
            </a:extLst>
          </p:cNvPr>
          <p:cNvSpPr txBox="1"/>
          <p:nvPr/>
        </p:nvSpPr>
        <p:spPr>
          <a:xfrm>
            <a:off x="912008" y="3083316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Bottom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ACC6B-5BED-BED0-02B2-DD79300EA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62" r="32673" b="52183"/>
          <a:stretch/>
        </p:blipFill>
        <p:spPr>
          <a:xfrm>
            <a:off x="1010146" y="3493219"/>
            <a:ext cx="8208579" cy="81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5398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33816946-5f93-461c-89b1-f3112ad2f4b6</TitusGUID>
  <TitusMetadata xmlns="">eyJucyI6Imh0dHA6XC9cL3d3dy50aXR1cy5jb21cL25zXC9MYXRlbnRWaWV3IiwicHJvcHMiOlt7Im4iOiJDbGFzc2lmaWNhdGlvbiIsInZhbHMiOlt7InZhbHVlIjoiTFZfQzBORjFEM05UMUFMIn1dfSx7Im4iOiJDb250YWluc1BJSSIsInZhbHMiOlt7InZhbHVlIjoiTm8ifV19XX0=</TitusMetadata>
</titus>
</file>

<file path=customXml/itemProps1.xml><?xml version="1.0" encoding="utf-8"?>
<ds:datastoreItem xmlns:ds="http://schemas.openxmlformats.org/officeDocument/2006/customXml" ds:itemID="{FB5E3381-36B7-441F-87D3-A17F675ABF5B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217</TotalTime>
  <Words>997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Comic Sans MS</vt:lpstr>
      <vt:lpstr>Gill Sans MT</vt:lpstr>
      <vt:lpstr>Microsoft Sans Serif</vt:lpstr>
      <vt:lpstr>Gallery</vt:lpstr>
      <vt:lpstr>Excel final assessment 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QUESTION 11</vt:lpstr>
      <vt:lpstr>QUESTION 12</vt:lpstr>
      <vt:lpstr>QUESTION 13</vt:lpstr>
      <vt:lpstr>QUESTION 14</vt:lpstr>
      <vt:lpstr>QUESTION 15</vt:lpstr>
      <vt:lpstr>QUESTION 16</vt:lpstr>
      <vt:lpstr>QUESTION 17</vt:lpstr>
      <vt:lpstr>QUESTION 18</vt:lpstr>
      <vt:lpstr>QUESTION 19</vt:lpstr>
      <vt:lpstr>QUESTION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final assessment </dc:title>
  <dc:creator>Bertina S</dc:creator>
  <cp:keywords>Classification=LV_C0NF1D3NT1AL</cp:keywords>
  <cp:lastModifiedBy>Bertina S</cp:lastModifiedBy>
  <cp:revision>5</cp:revision>
  <dcterms:created xsi:type="dcterms:W3CDTF">2024-02-28T07:42:29Z</dcterms:created>
  <dcterms:modified xsi:type="dcterms:W3CDTF">2024-02-28T12:10:57Z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33816946-5f93-461c-89b1-f3112ad2f4b6</vt:lpwstr>
  </property>
  <property fmtid="{D5CDD505-2E9C-101B-9397-08002B2CF9AE}" pid="3" name="Classification">
    <vt:lpwstr>LV_C0NF1D3NT1AL</vt:lpwstr>
  </property>
  <property fmtid="{D5CDD505-2E9C-101B-9397-08002B2CF9AE}" pid="4" name="ContainsPII">
    <vt:lpwstr>No</vt:lpwstr>
  </property>
</Properties>
</file>